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3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58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1A1262-2158-4B1E-BD32-19D46AB140A9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ECD7BBA-AF43-47A7-9DE2-D7F0DA2DE1F2}">
      <dgm:prSet phldrT="[Metin]" custT="1"/>
      <dgm:spPr>
        <a:solidFill>
          <a:srgbClr val="FFFF00"/>
        </a:solidFill>
      </dgm:spPr>
      <dgm:t>
        <a:bodyPr/>
        <a:lstStyle/>
        <a:p>
          <a:r>
            <a:rPr lang="tr-TR" sz="2800" b="1" dirty="0" smtClean="0">
              <a:solidFill>
                <a:srgbClr val="FF0000"/>
              </a:solidFill>
            </a:rPr>
            <a:t>Allah tarafından seçilirler</a:t>
          </a:r>
          <a:endParaRPr lang="tr-TR" sz="2800" dirty="0">
            <a:solidFill>
              <a:srgbClr val="FF0000"/>
            </a:solidFill>
          </a:endParaRPr>
        </a:p>
      </dgm:t>
    </dgm:pt>
    <dgm:pt modelId="{6A99FB8C-AF6A-45F8-85A8-011A652A0BD8}" type="parTrans" cxnId="{43C650CE-62C7-4FD8-8812-6944A2655839}">
      <dgm:prSet/>
      <dgm:spPr/>
      <dgm:t>
        <a:bodyPr/>
        <a:lstStyle/>
        <a:p>
          <a:endParaRPr lang="tr-TR"/>
        </a:p>
      </dgm:t>
    </dgm:pt>
    <dgm:pt modelId="{6799ED13-8671-4E00-A7F0-5033FF7B2BE6}" type="sibTrans" cxnId="{43C650CE-62C7-4FD8-8812-6944A2655839}">
      <dgm:prSet/>
      <dgm:spPr/>
      <dgm:t>
        <a:bodyPr/>
        <a:lstStyle/>
        <a:p>
          <a:endParaRPr lang="tr-TR"/>
        </a:p>
      </dgm:t>
    </dgm:pt>
    <dgm:pt modelId="{A82EE4C9-BCD9-418A-9F4B-D3F5C504D6D1}">
      <dgm:prSet phldrT="[Metin]" custT="1"/>
      <dgm:spPr>
        <a:solidFill>
          <a:srgbClr val="FFFF00"/>
        </a:solidFill>
      </dgm:spPr>
      <dgm:t>
        <a:bodyPr/>
        <a:lstStyle/>
        <a:p>
          <a:r>
            <a:rPr lang="tr-TR" sz="2800" b="1" dirty="0" smtClean="0">
              <a:solidFill>
                <a:srgbClr val="FF0000"/>
              </a:solidFill>
            </a:rPr>
            <a:t>Vahyi, olduğu gibi insanlara bildirirler</a:t>
          </a:r>
          <a:endParaRPr lang="tr-TR" sz="2800" dirty="0">
            <a:solidFill>
              <a:srgbClr val="FF0000"/>
            </a:solidFill>
          </a:endParaRPr>
        </a:p>
      </dgm:t>
    </dgm:pt>
    <dgm:pt modelId="{DEA83531-6E9F-4570-AFA4-562E4C2266B0}" type="parTrans" cxnId="{84D3F8F1-D0D9-4A83-860D-832B796DB3EA}">
      <dgm:prSet/>
      <dgm:spPr/>
      <dgm:t>
        <a:bodyPr/>
        <a:lstStyle/>
        <a:p>
          <a:endParaRPr lang="tr-TR"/>
        </a:p>
      </dgm:t>
    </dgm:pt>
    <dgm:pt modelId="{63E11013-18E9-4B43-8AF9-4D563FBDB2E7}" type="sibTrans" cxnId="{84D3F8F1-D0D9-4A83-860D-832B796DB3EA}">
      <dgm:prSet/>
      <dgm:spPr/>
      <dgm:t>
        <a:bodyPr/>
        <a:lstStyle/>
        <a:p>
          <a:endParaRPr lang="tr-TR"/>
        </a:p>
      </dgm:t>
    </dgm:pt>
    <dgm:pt modelId="{50B1BBAE-C873-413F-924C-0F63E8589996}">
      <dgm:prSet phldrT="[Metin]" custT="1"/>
      <dgm:spPr>
        <a:solidFill>
          <a:srgbClr val="FFFF00"/>
        </a:solidFill>
      </dgm:spPr>
      <dgm:t>
        <a:bodyPr/>
        <a:lstStyle/>
        <a:p>
          <a:r>
            <a:rPr lang="tr-TR" sz="2800" b="1" dirty="0" err="1" smtClean="0">
              <a:solidFill>
                <a:srgbClr val="FF0000"/>
              </a:solidFill>
            </a:rPr>
            <a:t>Vahyedileni</a:t>
          </a:r>
          <a:r>
            <a:rPr lang="tr-TR" sz="2800" b="1" dirty="0" smtClean="0">
              <a:solidFill>
                <a:srgbClr val="FF0000"/>
              </a:solidFill>
            </a:rPr>
            <a:t> uygular insanlara örnek olurlar</a:t>
          </a:r>
          <a:endParaRPr lang="tr-TR" sz="2800" dirty="0">
            <a:solidFill>
              <a:srgbClr val="FF0000"/>
            </a:solidFill>
          </a:endParaRPr>
        </a:p>
      </dgm:t>
    </dgm:pt>
    <dgm:pt modelId="{8DDB6E94-5C9A-4074-BD9B-F9BA77E45297}" type="parTrans" cxnId="{71CA920A-FA94-4D5C-BC03-599F81BD1FC6}">
      <dgm:prSet/>
      <dgm:spPr/>
      <dgm:t>
        <a:bodyPr/>
        <a:lstStyle/>
        <a:p>
          <a:endParaRPr lang="tr-TR"/>
        </a:p>
      </dgm:t>
    </dgm:pt>
    <dgm:pt modelId="{B4BE4DD9-A1DF-43EA-BA01-7CFAC180CE32}" type="sibTrans" cxnId="{71CA920A-FA94-4D5C-BC03-599F81BD1FC6}">
      <dgm:prSet/>
      <dgm:spPr/>
      <dgm:t>
        <a:bodyPr/>
        <a:lstStyle/>
        <a:p>
          <a:endParaRPr lang="tr-TR"/>
        </a:p>
      </dgm:t>
    </dgm:pt>
    <dgm:pt modelId="{A10AF974-1E26-463D-A837-BE13366DEE03}">
      <dgm:prSet custT="1"/>
      <dgm:spPr>
        <a:solidFill>
          <a:srgbClr val="FFFF00"/>
        </a:solidFill>
      </dgm:spPr>
      <dgm:t>
        <a:bodyPr/>
        <a:lstStyle/>
        <a:p>
          <a:r>
            <a:rPr lang="tr-TR" sz="2800" b="1" dirty="0" smtClean="0">
              <a:solidFill>
                <a:srgbClr val="FF0000"/>
              </a:solidFill>
            </a:rPr>
            <a:t>Allah’tan vahiy getirirler</a:t>
          </a:r>
          <a:endParaRPr lang="tr-TR" sz="2800" b="1" dirty="0">
            <a:solidFill>
              <a:srgbClr val="FF0000"/>
            </a:solidFill>
          </a:endParaRPr>
        </a:p>
      </dgm:t>
    </dgm:pt>
    <dgm:pt modelId="{4AD09D26-F9CE-4E3F-A0D8-018DD692CFE5}" type="parTrans" cxnId="{08AB4F57-C2A6-4C94-BCF5-4960BD333C1E}">
      <dgm:prSet/>
      <dgm:spPr/>
      <dgm:t>
        <a:bodyPr/>
        <a:lstStyle/>
        <a:p>
          <a:endParaRPr lang="tr-TR"/>
        </a:p>
      </dgm:t>
    </dgm:pt>
    <dgm:pt modelId="{CE547FFD-D1A2-4BAD-867E-8062D30A2C77}" type="sibTrans" cxnId="{08AB4F57-C2A6-4C94-BCF5-4960BD333C1E}">
      <dgm:prSet/>
      <dgm:spPr/>
      <dgm:t>
        <a:bodyPr/>
        <a:lstStyle/>
        <a:p>
          <a:endParaRPr lang="tr-TR"/>
        </a:p>
      </dgm:t>
    </dgm:pt>
    <dgm:pt modelId="{30D3BB26-1A6F-4798-AE5D-971A9388153C}" type="pres">
      <dgm:prSet presAssocID="{9A1A1262-2158-4B1E-BD32-19D46AB140A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23C84CF-B601-44E7-BD7B-92662EE12F8A}" type="pres">
      <dgm:prSet presAssocID="{1ECD7BBA-AF43-47A7-9DE2-D7F0DA2DE1F2}" presName="node" presStyleLbl="node1" presStyleIdx="0" presStyleCnt="4" custScaleX="23446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7A7E153-2BC0-4535-BFEE-46C79C597140}" type="pres">
      <dgm:prSet presAssocID="{1ECD7BBA-AF43-47A7-9DE2-D7F0DA2DE1F2}" presName="spNode" presStyleCnt="0"/>
      <dgm:spPr/>
    </dgm:pt>
    <dgm:pt modelId="{57039DBA-D51B-4CE2-AD55-4DC9A7CE11E8}" type="pres">
      <dgm:prSet presAssocID="{6799ED13-8671-4E00-A7F0-5033FF7B2BE6}" presName="sibTrans" presStyleLbl="sibTrans1D1" presStyleIdx="0" presStyleCnt="4"/>
      <dgm:spPr/>
      <dgm:t>
        <a:bodyPr/>
        <a:lstStyle/>
        <a:p>
          <a:endParaRPr lang="tr-TR"/>
        </a:p>
      </dgm:t>
    </dgm:pt>
    <dgm:pt modelId="{55D36F89-D201-4088-A84A-6354AFB53AD8}" type="pres">
      <dgm:prSet presAssocID="{A82EE4C9-BCD9-418A-9F4B-D3F5C504D6D1}" presName="node" presStyleLbl="node1" presStyleIdx="1" presStyleCnt="4" custScaleX="21276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5D7EE2D-8170-4F8B-91B5-F332E6977BC6}" type="pres">
      <dgm:prSet presAssocID="{A82EE4C9-BCD9-418A-9F4B-D3F5C504D6D1}" presName="spNode" presStyleCnt="0"/>
      <dgm:spPr/>
    </dgm:pt>
    <dgm:pt modelId="{A1348981-1D26-4908-9997-B340DF5F2504}" type="pres">
      <dgm:prSet presAssocID="{63E11013-18E9-4B43-8AF9-4D563FBDB2E7}" presName="sibTrans" presStyleLbl="sibTrans1D1" presStyleIdx="1" presStyleCnt="4"/>
      <dgm:spPr/>
      <dgm:t>
        <a:bodyPr/>
        <a:lstStyle/>
        <a:p>
          <a:endParaRPr lang="tr-TR"/>
        </a:p>
      </dgm:t>
    </dgm:pt>
    <dgm:pt modelId="{7E5FC29D-DCB3-4A5A-8106-DA34277FD4D6}" type="pres">
      <dgm:prSet presAssocID="{50B1BBAE-C873-413F-924C-0F63E8589996}" presName="node" presStyleLbl="node1" presStyleIdx="2" presStyleCnt="4" custScaleX="37299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65A1E5F-29AA-4FD2-A4E1-C05F61117526}" type="pres">
      <dgm:prSet presAssocID="{50B1BBAE-C873-413F-924C-0F63E8589996}" presName="spNode" presStyleCnt="0"/>
      <dgm:spPr/>
    </dgm:pt>
    <dgm:pt modelId="{141E5A0A-8C42-48B1-A600-93C65C615068}" type="pres">
      <dgm:prSet presAssocID="{B4BE4DD9-A1DF-43EA-BA01-7CFAC180CE32}" presName="sibTrans" presStyleLbl="sibTrans1D1" presStyleIdx="2" presStyleCnt="4"/>
      <dgm:spPr/>
      <dgm:t>
        <a:bodyPr/>
        <a:lstStyle/>
        <a:p>
          <a:endParaRPr lang="tr-TR"/>
        </a:p>
      </dgm:t>
    </dgm:pt>
    <dgm:pt modelId="{53812D17-07EE-425D-91B4-9DCDD9276A4B}" type="pres">
      <dgm:prSet presAssocID="{A10AF974-1E26-463D-A837-BE13366DEE03}" presName="node" presStyleLbl="node1" presStyleIdx="3" presStyleCnt="4" custScaleX="19316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BA722B4-791C-480C-9498-57E569DBD349}" type="pres">
      <dgm:prSet presAssocID="{A10AF974-1E26-463D-A837-BE13366DEE03}" presName="spNode" presStyleCnt="0"/>
      <dgm:spPr/>
    </dgm:pt>
    <dgm:pt modelId="{436B8AD4-58CC-46AC-8DDF-078954C4DDD5}" type="pres">
      <dgm:prSet presAssocID="{CE547FFD-D1A2-4BAD-867E-8062D30A2C77}" presName="sibTrans" presStyleLbl="sibTrans1D1" presStyleIdx="3" presStyleCnt="4"/>
      <dgm:spPr/>
      <dgm:t>
        <a:bodyPr/>
        <a:lstStyle/>
        <a:p>
          <a:endParaRPr lang="tr-TR"/>
        </a:p>
      </dgm:t>
    </dgm:pt>
  </dgm:ptLst>
  <dgm:cxnLst>
    <dgm:cxn modelId="{43C650CE-62C7-4FD8-8812-6944A2655839}" srcId="{9A1A1262-2158-4B1E-BD32-19D46AB140A9}" destId="{1ECD7BBA-AF43-47A7-9DE2-D7F0DA2DE1F2}" srcOrd="0" destOrd="0" parTransId="{6A99FB8C-AF6A-45F8-85A8-011A652A0BD8}" sibTransId="{6799ED13-8671-4E00-A7F0-5033FF7B2BE6}"/>
    <dgm:cxn modelId="{9A005B53-FB30-4505-9F40-0273C7E0AB1A}" type="presOf" srcId="{63E11013-18E9-4B43-8AF9-4D563FBDB2E7}" destId="{A1348981-1D26-4908-9997-B340DF5F2504}" srcOrd="0" destOrd="0" presId="urn:microsoft.com/office/officeart/2005/8/layout/cycle6"/>
    <dgm:cxn modelId="{84D3F8F1-D0D9-4A83-860D-832B796DB3EA}" srcId="{9A1A1262-2158-4B1E-BD32-19D46AB140A9}" destId="{A82EE4C9-BCD9-418A-9F4B-D3F5C504D6D1}" srcOrd="1" destOrd="0" parTransId="{DEA83531-6E9F-4570-AFA4-562E4C2266B0}" sibTransId="{63E11013-18E9-4B43-8AF9-4D563FBDB2E7}"/>
    <dgm:cxn modelId="{71CA920A-FA94-4D5C-BC03-599F81BD1FC6}" srcId="{9A1A1262-2158-4B1E-BD32-19D46AB140A9}" destId="{50B1BBAE-C873-413F-924C-0F63E8589996}" srcOrd="2" destOrd="0" parTransId="{8DDB6E94-5C9A-4074-BD9B-F9BA77E45297}" sibTransId="{B4BE4DD9-A1DF-43EA-BA01-7CFAC180CE32}"/>
    <dgm:cxn modelId="{F0B170F8-CC79-4C9B-A28E-7020AD7E0BD0}" type="presOf" srcId="{A10AF974-1E26-463D-A837-BE13366DEE03}" destId="{53812D17-07EE-425D-91B4-9DCDD9276A4B}" srcOrd="0" destOrd="0" presId="urn:microsoft.com/office/officeart/2005/8/layout/cycle6"/>
    <dgm:cxn modelId="{69636FD4-CFAD-4E0A-80FF-ADD0F409F9F2}" type="presOf" srcId="{6799ED13-8671-4E00-A7F0-5033FF7B2BE6}" destId="{57039DBA-D51B-4CE2-AD55-4DC9A7CE11E8}" srcOrd="0" destOrd="0" presId="urn:microsoft.com/office/officeart/2005/8/layout/cycle6"/>
    <dgm:cxn modelId="{DFFD238B-9FC9-4D4C-9BA8-86793C1B1C9C}" type="presOf" srcId="{A82EE4C9-BCD9-418A-9F4B-D3F5C504D6D1}" destId="{55D36F89-D201-4088-A84A-6354AFB53AD8}" srcOrd="0" destOrd="0" presId="urn:microsoft.com/office/officeart/2005/8/layout/cycle6"/>
    <dgm:cxn modelId="{2CB48C47-9BDE-4118-B8B7-C7C07E5DAB0B}" type="presOf" srcId="{CE547FFD-D1A2-4BAD-867E-8062D30A2C77}" destId="{436B8AD4-58CC-46AC-8DDF-078954C4DDD5}" srcOrd="0" destOrd="0" presId="urn:microsoft.com/office/officeart/2005/8/layout/cycle6"/>
    <dgm:cxn modelId="{08AB4F57-C2A6-4C94-BCF5-4960BD333C1E}" srcId="{9A1A1262-2158-4B1E-BD32-19D46AB140A9}" destId="{A10AF974-1E26-463D-A837-BE13366DEE03}" srcOrd="3" destOrd="0" parTransId="{4AD09D26-F9CE-4E3F-A0D8-018DD692CFE5}" sibTransId="{CE547FFD-D1A2-4BAD-867E-8062D30A2C77}"/>
    <dgm:cxn modelId="{5F478F97-7472-48DF-A36B-F760D9322AA2}" type="presOf" srcId="{9A1A1262-2158-4B1E-BD32-19D46AB140A9}" destId="{30D3BB26-1A6F-4798-AE5D-971A9388153C}" srcOrd="0" destOrd="0" presId="urn:microsoft.com/office/officeart/2005/8/layout/cycle6"/>
    <dgm:cxn modelId="{7C0021EC-5B3E-4810-AC2D-DBC9BB862EC2}" type="presOf" srcId="{1ECD7BBA-AF43-47A7-9DE2-D7F0DA2DE1F2}" destId="{423C84CF-B601-44E7-BD7B-92662EE12F8A}" srcOrd="0" destOrd="0" presId="urn:microsoft.com/office/officeart/2005/8/layout/cycle6"/>
    <dgm:cxn modelId="{29E8F2E1-9D0A-400F-856A-10EDAEB8978C}" type="presOf" srcId="{B4BE4DD9-A1DF-43EA-BA01-7CFAC180CE32}" destId="{141E5A0A-8C42-48B1-A600-93C65C615068}" srcOrd="0" destOrd="0" presId="urn:microsoft.com/office/officeart/2005/8/layout/cycle6"/>
    <dgm:cxn modelId="{68AD1155-E0AE-4320-8EF8-F2FAEB9B77E1}" type="presOf" srcId="{50B1BBAE-C873-413F-924C-0F63E8589996}" destId="{7E5FC29D-DCB3-4A5A-8106-DA34277FD4D6}" srcOrd="0" destOrd="0" presId="urn:microsoft.com/office/officeart/2005/8/layout/cycle6"/>
    <dgm:cxn modelId="{ED8DA88D-B8F6-428B-A73E-4FE2F81FAE46}" type="presParOf" srcId="{30D3BB26-1A6F-4798-AE5D-971A9388153C}" destId="{423C84CF-B601-44E7-BD7B-92662EE12F8A}" srcOrd="0" destOrd="0" presId="urn:microsoft.com/office/officeart/2005/8/layout/cycle6"/>
    <dgm:cxn modelId="{93BB7281-6A24-4EE0-A18F-40C0DF92E7FF}" type="presParOf" srcId="{30D3BB26-1A6F-4798-AE5D-971A9388153C}" destId="{C7A7E153-2BC0-4535-BFEE-46C79C597140}" srcOrd="1" destOrd="0" presId="urn:microsoft.com/office/officeart/2005/8/layout/cycle6"/>
    <dgm:cxn modelId="{37A323DF-E690-4181-BB38-BC4F07FC7742}" type="presParOf" srcId="{30D3BB26-1A6F-4798-AE5D-971A9388153C}" destId="{57039DBA-D51B-4CE2-AD55-4DC9A7CE11E8}" srcOrd="2" destOrd="0" presId="urn:microsoft.com/office/officeart/2005/8/layout/cycle6"/>
    <dgm:cxn modelId="{BA89D162-A332-40D8-9853-FDEF2E451860}" type="presParOf" srcId="{30D3BB26-1A6F-4798-AE5D-971A9388153C}" destId="{55D36F89-D201-4088-A84A-6354AFB53AD8}" srcOrd="3" destOrd="0" presId="urn:microsoft.com/office/officeart/2005/8/layout/cycle6"/>
    <dgm:cxn modelId="{7E94B84C-93BA-4C40-BD47-E14B272C74BC}" type="presParOf" srcId="{30D3BB26-1A6F-4798-AE5D-971A9388153C}" destId="{95D7EE2D-8170-4F8B-91B5-F332E6977BC6}" srcOrd="4" destOrd="0" presId="urn:microsoft.com/office/officeart/2005/8/layout/cycle6"/>
    <dgm:cxn modelId="{FF601979-43FB-47AC-AADB-9FF750077F8C}" type="presParOf" srcId="{30D3BB26-1A6F-4798-AE5D-971A9388153C}" destId="{A1348981-1D26-4908-9997-B340DF5F2504}" srcOrd="5" destOrd="0" presId="urn:microsoft.com/office/officeart/2005/8/layout/cycle6"/>
    <dgm:cxn modelId="{871516EE-82F3-4176-9030-53CADF324338}" type="presParOf" srcId="{30D3BB26-1A6F-4798-AE5D-971A9388153C}" destId="{7E5FC29D-DCB3-4A5A-8106-DA34277FD4D6}" srcOrd="6" destOrd="0" presId="urn:microsoft.com/office/officeart/2005/8/layout/cycle6"/>
    <dgm:cxn modelId="{C1A13600-3E00-4431-9DAE-686D7B6333F6}" type="presParOf" srcId="{30D3BB26-1A6F-4798-AE5D-971A9388153C}" destId="{E65A1E5F-29AA-4FD2-A4E1-C05F61117526}" srcOrd="7" destOrd="0" presId="urn:microsoft.com/office/officeart/2005/8/layout/cycle6"/>
    <dgm:cxn modelId="{54861D35-397C-470B-9F10-105C2FC91ACB}" type="presParOf" srcId="{30D3BB26-1A6F-4798-AE5D-971A9388153C}" destId="{141E5A0A-8C42-48B1-A600-93C65C615068}" srcOrd="8" destOrd="0" presId="urn:microsoft.com/office/officeart/2005/8/layout/cycle6"/>
    <dgm:cxn modelId="{454922CC-E5C0-4FFA-AF6F-BD526F1A8DB0}" type="presParOf" srcId="{30D3BB26-1A6F-4798-AE5D-971A9388153C}" destId="{53812D17-07EE-425D-91B4-9DCDD9276A4B}" srcOrd="9" destOrd="0" presId="urn:microsoft.com/office/officeart/2005/8/layout/cycle6"/>
    <dgm:cxn modelId="{A9FA108B-57A7-4FB6-9DC6-487895790829}" type="presParOf" srcId="{30D3BB26-1A6F-4798-AE5D-971A9388153C}" destId="{0BA722B4-791C-480C-9498-57E569DBD349}" srcOrd="10" destOrd="0" presId="urn:microsoft.com/office/officeart/2005/8/layout/cycle6"/>
    <dgm:cxn modelId="{E728A594-6E78-4C65-8ACA-574822F0F547}" type="presParOf" srcId="{30D3BB26-1A6F-4798-AE5D-971A9388153C}" destId="{436B8AD4-58CC-46AC-8DDF-078954C4DDD5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3C84CF-B601-44E7-BD7B-92662EE12F8A}">
      <dsp:nvSpPr>
        <dsp:cNvPr id="0" name=""/>
        <dsp:cNvSpPr/>
      </dsp:nvSpPr>
      <dsp:spPr>
        <a:xfrm>
          <a:off x="1424042" y="1061"/>
          <a:ext cx="3643338" cy="1010022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>
              <a:solidFill>
                <a:srgbClr val="FF0000"/>
              </a:solidFill>
            </a:rPr>
            <a:t>Allah tarafından seçilirler</a:t>
          </a:r>
          <a:endParaRPr lang="tr-TR" sz="2800" kern="1200" dirty="0">
            <a:solidFill>
              <a:srgbClr val="FF0000"/>
            </a:solidFill>
          </a:endParaRPr>
        </a:p>
      </dsp:txBody>
      <dsp:txXfrm>
        <a:off x="1473347" y="50366"/>
        <a:ext cx="3544728" cy="911412"/>
      </dsp:txXfrm>
    </dsp:sp>
    <dsp:sp modelId="{57039DBA-D51B-4CE2-AD55-4DC9A7CE11E8}">
      <dsp:nvSpPr>
        <dsp:cNvPr id="0" name=""/>
        <dsp:cNvSpPr/>
      </dsp:nvSpPr>
      <dsp:spPr>
        <a:xfrm>
          <a:off x="1278192" y="804787"/>
          <a:ext cx="3337606" cy="3337606"/>
        </a:xfrm>
        <a:custGeom>
          <a:avLst/>
          <a:gdLst/>
          <a:ahLst/>
          <a:cxnLst/>
          <a:rect l="0" t="0" r="0" b="0"/>
          <a:pathLst>
            <a:path>
              <a:moveTo>
                <a:pt x="2480682" y="210805"/>
              </a:moveTo>
              <a:arcTo wR="1668803" hR="1668803" stAng="17946662" swAng="1906675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D36F89-D201-4088-A84A-6354AFB53AD8}">
      <dsp:nvSpPr>
        <dsp:cNvPr id="0" name=""/>
        <dsp:cNvSpPr/>
      </dsp:nvSpPr>
      <dsp:spPr>
        <a:xfrm>
          <a:off x="3261449" y="1669864"/>
          <a:ext cx="3306130" cy="1010022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>
              <a:solidFill>
                <a:srgbClr val="FF0000"/>
              </a:solidFill>
            </a:rPr>
            <a:t>Vahyi, olduğu gibi insanlara bildirirler</a:t>
          </a:r>
          <a:endParaRPr lang="tr-TR" sz="2800" kern="1200" dirty="0">
            <a:solidFill>
              <a:srgbClr val="FF0000"/>
            </a:solidFill>
          </a:endParaRPr>
        </a:p>
      </dsp:txBody>
      <dsp:txXfrm>
        <a:off x="3310754" y="1719169"/>
        <a:ext cx="3207520" cy="911412"/>
      </dsp:txXfrm>
    </dsp:sp>
    <dsp:sp modelId="{A1348981-1D26-4908-9997-B340DF5F2504}">
      <dsp:nvSpPr>
        <dsp:cNvPr id="0" name=""/>
        <dsp:cNvSpPr/>
      </dsp:nvSpPr>
      <dsp:spPr>
        <a:xfrm>
          <a:off x="1278192" y="207357"/>
          <a:ext cx="3337606" cy="3337606"/>
        </a:xfrm>
        <a:custGeom>
          <a:avLst/>
          <a:gdLst/>
          <a:ahLst/>
          <a:cxnLst/>
          <a:rect l="0" t="0" r="0" b="0"/>
          <a:pathLst>
            <a:path>
              <a:moveTo>
                <a:pt x="3126801" y="2480682"/>
              </a:moveTo>
              <a:arcTo wR="1668803" hR="1668803" stAng="1746662" swAng="1906675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5FC29D-DCB3-4A5A-8106-DA34277FD4D6}">
      <dsp:nvSpPr>
        <dsp:cNvPr id="0" name=""/>
        <dsp:cNvSpPr/>
      </dsp:nvSpPr>
      <dsp:spPr>
        <a:xfrm>
          <a:off x="347754" y="3338668"/>
          <a:ext cx="5795914" cy="1010022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err="1" smtClean="0">
              <a:solidFill>
                <a:srgbClr val="FF0000"/>
              </a:solidFill>
            </a:rPr>
            <a:t>Vahyedileni</a:t>
          </a:r>
          <a:r>
            <a:rPr lang="tr-TR" sz="2800" b="1" kern="1200" dirty="0" smtClean="0">
              <a:solidFill>
                <a:srgbClr val="FF0000"/>
              </a:solidFill>
            </a:rPr>
            <a:t> uygular insanlara örnek olurlar</a:t>
          </a:r>
          <a:endParaRPr lang="tr-TR" sz="2800" kern="1200" dirty="0">
            <a:solidFill>
              <a:srgbClr val="FF0000"/>
            </a:solidFill>
          </a:endParaRPr>
        </a:p>
      </dsp:txBody>
      <dsp:txXfrm>
        <a:off x="397059" y="3387973"/>
        <a:ext cx="5697304" cy="911412"/>
      </dsp:txXfrm>
    </dsp:sp>
    <dsp:sp modelId="{141E5A0A-8C42-48B1-A600-93C65C615068}">
      <dsp:nvSpPr>
        <dsp:cNvPr id="0" name=""/>
        <dsp:cNvSpPr/>
      </dsp:nvSpPr>
      <dsp:spPr>
        <a:xfrm>
          <a:off x="1875623" y="207357"/>
          <a:ext cx="3337606" cy="3337606"/>
        </a:xfrm>
        <a:custGeom>
          <a:avLst/>
          <a:gdLst/>
          <a:ahLst/>
          <a:cxnLst/>
          <a:rect l="0" t="0" r="0" b="0"/>
          <a:pathLst>
            <a:path>
              <a:moveTo>
                <a:pt x="856924" y="3126801"/>
              </a:moveTo>
              <a:arcTo wR="1668803" hR="1668803" stAng="7146662" swAng="1906675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812D17-07EE-425D-91B4-9DCDD9276A4B}">
      <dsp:nvSpPr>
        <dsp:cNvPr id="0" name=""/>
        <dsp:cNvSpPr/>
      </dsp:nvSpPr>
      <dsp:spPr>
        <a:xfrm>
          <a:off x="76153" y="1669864"/>
          <a:ext cx="3001507" cy="1010022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>
              <a:solidFill>
                <a:srgbClr val="FF0000"/>
              </a:solidFill>
            </a:rPr>
            <a:t>Allah’tan vahiy getirirler</a:t>
          </a:r>
          <a:endParaRPr lang="tr-TR" sz="2800" b="1" kern="1200" dirty="0">
            <a:solidFill>
              <a:srgbClr val="FF0000"/>
            </a:solidFill>
          </a:endParaRPr>
        </a:p>
      </dsp:txBody>
      <dsp:txXfrm>
        <a:off x="125458" y="1719169"/>
        <a:ext cx="2902897" cy="911412"/>
      </dsp:txXfrm>
    </dsp:sp>
    <dsp:sp modelId="{436B8AD4-58CC-46AC-8DDF-078954C4DDD5}">
      <dsp:nvSpPr>
        <dsp:cNvPr id="0" name=""/>
        <dsp:cNvSpPr/>
      </dsp:nvSpPr>
      <dsp:spPr>
        <a:xfrm>
          <a:off x="1875623" y="804787"/>
          <a:ext cx="3337606" cy="3337606"/>
        </a:xfrm>
        <a:custGeom>
          <a:avLst/>
          <a:gdLst/>
          <a:ahLst/>
          <a:cxnLst/>
          <a:rect l="0" t="0" r="0" b="0"/>
          <a:pathLst>
            <a:path>
              <a:moveTo>
                <a:pt x="210805" y="856924"/>
              </a:moveTo>
              <a:arcTo wR="1668803" hR="1668803" stAng="12546662" swAng="1906675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D0AD0-D809-4400-A5BF-19D308B520D5}" type="datetimeFigureOut">
              <a:rPr lang="tr-TR" smtClean="0"/>
              <a:t>26.11.2018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D4939-3FBF-4510-9BC8-A44551F1C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3921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26.11.2018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26.11.2018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26.11.2018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26.11.2018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26.11.2018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26.11.2018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26.11.2018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26.11.2018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Peygamberler%20ve%20peygamberlere%20iman.mp4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6906" y="260648"/>
            <a:ext cx="9144000" cy="70788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DİN </a:t>
            </a:r>
            <a:r>
              <a:rPr lang="tr-TR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KÜLTÜRÜ</a:t>
            </a:r>
            <a:r>
              <a:rPr lang="tr-TR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VE AHLAK BİGİSİ</a:t>
            </a:r>
            <a:endParaRPr lang="tr-TR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0" y="3586352"/>
            <a:ext cx="5039544" cy="64633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İsmail Efe KÜÇÜK</a:t>
            </a:r>
            <a:endParaRPr lang="tr-TR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5039544" y="3586352"/>
            <a:ext cx="4104456" cy="64633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6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Sınıf: 6/A  </a:t>
            </a:r>
            <a:r>
              <a:rPr lang="tr-TR" sz="36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No:101</a:t>
            </a:r>
            <a:endParaRPr lang="tr-TR" sz="3600" b="1" dirty="0">
              <a:ln w="1905"/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3 Dikdörtgen"/>
          <p:cNvSpPr/>
          <p:nvPr/>
        </p:nvSpPr>
        <p:spPr>
          <a:xfrm>
            <a:off x="26906" y="1690355"/>
            <a:ext cx="9144000" cy="70788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Peygamber ve Peygamberlere İman</a:t>
            </a:r>
            <a:endParaRPr lang="tr-TR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8" name="4 Dikdörtgen"/>
          <p:cNvSpPr/>
          <p:nvPr/>
        </p:nvSpPr>
        <p:spPr>
          <a:xfrm>
            <a:off x="26906" y="5097628"/>
            <a:ext cx="9170906" cy="64633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Memduh </a:t>
            </a:r>
            <a:r>
              <a:rPr lang="tr-TR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ÇELMELİ</a:t>
            </a:r>
            <a:endParaRPr lang="tr-TR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9" name="4 Dikdörtgen"/>
          <p:cNvSpPr/>
          <p:nvPr/>
        </p:nvSpPr>
        <p:spPr>
          <a:xfrm>
            <a:off x="2843808" y="3021381"/>
            <a:ext cx="3933534" cy="52322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Hazırlayan</a:t>
            </a:r>
            <a:endParaRPr lang="tr-TR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0" name="4 Dikdörtgen"/>
          <p:cNvSpPr/>
          <p:nvPr/>
        </p:nvSpPr>
        <p:spPr>
          <a:xfrm>
            <a:off x="2843808" y="4574408"/>
            <a:ext cx="3933534" cy="52322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28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Öğretmen</a:t>
            </a:r>
            <a:endParaRPr lang="tr-TR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21606821"/>
      </p:ext>
    </p:extLst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  <p:bldP spid="6" grpId="0" build="p" animBg="1"/>
      <p:bldP spid="7" grpId="0" build="p" animBg="1"/>
      <p:bldP spid="8" grpId="0" build="p" animBg="1"/>
      <p:bldP spid="9" grpId="0" build="p" animBg="1"/>
      <p:bldP spid="10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07504" y="836712"/>
            <a:ext cx="8640960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BENİ DİNLEDİĞİNİZ İÇİN</a:t>
            </a:r>
          </a:p>
          <a:p>
            <a:pPr algn="ctr"/>
            <a:r>
              <a:rPr lang="tr-TR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TEŞEKKÜR EDERİM.</a:t>
            </a:r>
            <a:endParaRPr lang="tr-TR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2 Gülen Yüz"/>
          <p:cNvSpPr/>
          <p:nvPr/>
        </p:nvSpPr>
        <p:spPr>
          <a:xfrm>
            <a:off x="2339752" y="2996952"/>
            <a:ext cx="4392488" cy="3140968"/>
          </a:xfrm>
          <a:prstGeom prst="smileyFace">
            <a:avLst>
              <a:gd name="adj" fmla="val 4653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755576" y="116632"/>
            <a:ext cx="7742448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1.PEYGAMBER VE PEYGAMBERLERE İMAN</a:t>
            </a:r>
          </a:p>
        </p:txBody>
      </p:sp>
      <p:sp>
        <p:nvSpPr>
          <p:cNvPr id="3" name="2 Sağ Ok"/>
          <p:cNvSpPr/>
          <p:nvPr/>
        </p:nvSpPr>
        <p:spPr>
          <a:xfrm>
            <a:off x="251520" y="908720"/>
            <a:ext cx="2143140" cy="1143008"/>
          </a:xfrm>
          <a:prstGeom prst="rightArrow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b="1" dirty="0" smtClean="0">
                <a:solidFill>
                  <a:schemeClr val="tx1"/>
                </a:solidFill>
              </a:rPr>
              <a:t>Peygamber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4" name="3 Sağ Ok"/>
          <p:cNvSpPr/>
          <p:nvPr/>
        </p:nvSpPr>
        <p:spPr>
          <a:xfrm>
            <a:off x="285720" y="2266042"/>
            <a:ext cx="2143140" cy="1214446"/>
          </a:xfrm>
          <a:prstGeom prst="rightArrow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800" b="1" dirty="0" smtClean="0">
                <a:solidFill>
                  <a:schemeClr val="tx1"/>
                </a:solidFill>
              </a:rPr>
              <a:t>Resul</a:t>
            </a:r>
            <a:endParaRPr lang="tr-TR" sz="2800" b="1" dirty="0">
              <a:solidFill>
                <a:schemeClr val="tx1"/>
              </a:solidFill>
            </a:endParaRPr>
          </a:p>
        </p:txBody>
      </p:sp>
      <p:sp>
        <p:nvSpPr>
          <p:cNvPr id="5" name="4 Sağ Ok"/>
          <p:cNvSpPr/>
          <p:nvPr/>
        </p:nvSpPr>
        <p:spPr>
          <a:xfrm>
            <a:off x="357158" y="3837678"/>
            <a:ext cx="2000264" cy="1143008"/>
          </a:xfrm>
          <a:prstGeom prst="rightArrow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b="1" dirty="0" smtClean="0">
                <a:solidFill>
                  <a:schemeClr val="tx1"/>
                </a:solidFill>
              </a:rPr>
              <a:t>Nebi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6" name="5 Sağ Ok"/>
          <p:cNvSpPr/>
          <p:nvPr/>
        </p:nvSpPr>
        <p:spPr>
          <a:xfrm>
            <a:off x="285720" y="5409314"/>
            <a:ext cx="2071702" cy="1142984"/>
          </a:xfrm>
          <a:prstGeom prst="rightArrow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b="1" dirty="0" smtClean="0">
                <a:solidFill>
                  <a:schemeClr val="tx1"/>
                </a:solidFill>
              </a:rPr>
              <a:t>Vahiy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2571736" y="980159"/>
            <a:ext cx="6215106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2400" b="1" dirty="0" smtClean="0"/>
              <a:t>Allah tarafından insanlar arasından seçilen ve onun mesajlarını insanlara ileten elçidir.</a:t>
            </a:r>
          </a:p>
        </p:txBody>
      </p:sp>
      <p:sp>
        <p:nvSpPr>
          <p:cNvPr id="8" name="7 Metin kutusu"/>
          <p:cNvSpPr txBox="1"/>
          <p:nvPr/>
        </p:nvSpPr>
        <p:spPr>
          <a:xfrm>
            <a:off x="2570879" y="2457766"/>
            <a:ext cx="6175588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2400" b="1" dirty="0" smtClean="0"/>
              <a:t>Kendisine kitap gönderilen peygamberlere resul denir.</a:t>
            </a:r>
            <a:endParaRPr lang="tr-TR" sz="2400" b="1" dirty="0"/>
          </a:p>
        </p:txBody>
      </p:sp>
      <p:sp>
        <p:nvSpPr>
          <p:cNvPr id="10" name="9 Metin kutusu"/>
          <p:cNvSpPr txBox="1"/>
          <p:nvPr/>
        </p:nvSpPr>
        <p:spPr>
          <a:xfrm>
            <a:off x="2500298" y="3813309"/>
            <a:ext cx="6246169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2400" b="1" dirty="0" smtClean="0"/>
              <a:t>Kendisine kitap gönderilmemiş ancak kendinden önceki peygamberlerin dinini yayan peygamberlere denir.</a:t>
            </a:r>
            <a:endParaRPr lang="tr-TR" sz="2400" b="1" dirty="0"/>
          </a:p>
        </p:txBody>
      </p:sp>
      <p:sp>
        <p:nvSpPr>
          <p:cNvPr id="11" name="10 Metin kutusu"/>
          <p:cNvSpPr txBox="1"/>
          <p:nvPr/>
        </p:nvSpPr>
        <p:spPr>
          <a:xfrm>
            <a:off x="2500298" y="5525747"/>
            <a:ext cx="6286544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2400" b="1" dirty="0" smtClean="0"/>
              <a:t>Allah’ın peygamberlere gönderdiği mesajlara vahiy denir.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Yatay Kaydırma"/>
          <p:cNvSpPr/>
          <p:nvPr/>
        </p:nvSpPr>
        <p:spPr>
          <a:xfrm>
            <a:off x="0" y="0"/>
            <a:ext cx="9144000" cy="644778"/>
          </a:xfrm>
          <a:prstGeom prst="horizontalScroll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/>
              <a:t>1. PEYGAMBER VE PEYGAMBERE İMAN</a:t>
            </a:r>
            <a:endParaRPr lang="tr-TR" sz="2800" b="1" dirty="0"/>
          </a:p>
        </p:txBody>
      </p:sp>
      <p:sp>
        <p:nvSpPr>
          <p:cNvPr id="6" name="5 Yuvarlatılmış Dikdörtgen"/>
          <p:cNvSpPr/>
          <p:nvPr/>
        </p:nvSpPr>
        <p:spPr>
          <a:xfrm>
            <a:off x="9487" y="1205270"/>
            <a:ext cx="1371616" cy="89553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>
                <a:solidFill>
                  <a:schemeClr val="tx1"/>
                </a:solidFill>
              </a:rPr>
              <a:t>ADEM</a:t>
            </a:r>
            <a:endParaRPr lang="tr-TR" sz="1600" b="1" dirty="0">
              <a:solidFill>
                <a:schemeClr val="tx1"/>
              </a:solidFill>
            </a:endParaRPr>
          </a:p>
        </p:txBody>
      </p:sp>
      <p:sp>
        <p:nvSpPr>
          <p:cNvPr id="7" name="6 Yuvarlatılmış Dikdörtgen"/>
          <p:cNvSpPr/>
          <p:nvPr/>
        </p:nvSpPr>
        <p:spPr>
          <a:xfrm>
            <a:off x="1557151" y="1205270"/>
            <a:ext cx="1371616" cy="89553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/>
              <a:t>SALİH</a:t>
            </a:r>
            <a:endParaRPr lang="tr-TR" sz="1600" b="1" dirty="0"/>
          </a:p>
        </p:txBody>
      </p:sp>
      <p:sp>
        <p:nvSpPr>
          <p:cNvPr id="8" name="7 Yuvarlatılmış Dikdörtgen"/>
          <p:cNvSpPr/>
          <p:nvPr/>
        </p:nvSpPr>
        <p:spPr>
          <a:xfrm>
            <a:off x="3117387" y="1205270"/>
            <a:ext cx="1371616" cy="89553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/>
              <a:t>İSHAK</a:t>
            </a:r>
            <a:endParaRPr lang="tr-TR" sz="1600" b="1" dirty="0"/>
          </a:p>
        </p:txBody>
      </p:sp>
      <p:sp>
        <p:nvSpPr>
          <p:cNvPr id="9" name="8 Yuvarlatılmış Dikdörtgen"/>
          <p:cNvSpPr/>
          <p:nvPr/>
        </p:nvSpPr>
        <p:spPr>
          <a:xfrm>
            <a:off x="4709499" y="1205270"/>
            <a:ext cx="1371616" cy="89553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/>
              <a:t>HARUN</a:t>
            </a:r>
            <a:endParaRPr lang="tr-TR" sz="1600" b="1" dirty="0"/>
          </a:p>
        </p:txBody>
      </p:sp>
      <p:sp>
        <p:nvSpPr>
          <p:cNvPr id="10" name="9 Yuvarlatılmış Dikdörtgen"/>
          <p:cNvSpPr/>
          <p:nvPr/>
        </p:nvSpPr>
        <p:spPr>
          <a:xfrm>
            <a:off x="6234207" y="1205270"/>
            <a:ext cx="1371616" cy="89553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/>
              <a:t>EYÜP</a:t>
            </a:r>
            <a:endParaRPr lang="tr-TR" sz="1600" b="1" dirty="0"/>
          </a:p>
        </p:txBody>
      </p:sp>
      <p:sp>
        <p:nvSpPr>
          <p:cNvPr id="11" name="10 Yuvarlatılmış Dikdörtgen"/>
          <p:cNvSpPr/>
          <p:nvPr/>
        </p:nvSpPr>
        <p:spPr>
          <a:xfrm>
            <a:off x="7746375" y="2348278"/>
            <a:ext cx="1371616" cy="89553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500" b="1" dirty="0" smtClean="0"/>
              <a:t>ZEKERİYYA</a:t>
            </a:r>
            <a:endParaRPr lang="tr-TR" sz="1500" b="1" dirty="0"/>
          </a:p>
        </p:txBody>
      </p:sp>
      <p:sp>
        <p:nvSpPr>
          <p:cNvPr id="12" name="11 Yuvarlatılmış Dikdörtgen"/>
          <p:cNvSpPr/>
          <p:nvPr/>
        </p:nvSpPr>
        <p:spPr>
          <a:xfrm>
            <a:off x="9487" y="4815444"/>
            <a:ext cx="1371616" cy="89553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/>
              <a:t>HUT</a:t>
            </a:r>
            <a:endParaRPr lang="tr-TR" sz="1600" b="1" dirty="0"/>
          </a:p>
        </p:txBody>
      </p:sp>
      <p:sp>
        <p:nvSpPr>
          <p:cNvPr id="13" name="12 Yuvarlatılmış Dikdörtgen"/>
          <p:cNvSpPr/>
          <p:nvPr/>
        </p:nvSpPr>
        <p:spPr>
          <a:xfrm>
            <a:off x="-8789" y="3491286"/>
            <a:ext cx="1371616" cy="89553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/>
              <a:t>NUH</a:t>
            </a:r>
            <a:endParaRPr lang="tr-TR" sz="1600" b="1" dirty="0"/>
          </a:p>
        </p:txBody>
      </p:sp>
      <p:sp>
        <p:nvSpPr>
          <p:cNvPr id="14" name="13 Yuvarlatılmış Dikdörtgen"/>
          <p:cNvSpPr/>
          <p:nvPr/>
        </p:nvSpPr>
        <p:spPr>
          <a:xfrm>
            <a:off x="9487" y="2348278"/>
            <a:ext cx="1371616" cy="89553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>
                <a:solidFill>
                  <a:schemeClr val="tx1"/>
                </a:solidFill>
              </a:rPr>
              <a:t>İDRİS</a:t>
            </a:r>
            <a:endParaRPr lang="tr-TR" sz="1600" b="1" dirty="0">
              <a:solidFill>
                <a:schemeClr val="tx1"/>
              </a:solidFill>
            </a:endParaRPr>
          </a:p>
        </p:txBody>
      </p:sp>
      <p:sp>
        <p:nvSpPr>
          <p:cNvPr id="15" name="14 Yuvarlatılmış Dikdörtgen"/>
          <p:cNvSpPr/>
          <p:nvPr/>
        </p:nvSpPr>
        <p:spPr>
          <a:xfrm>
            <a:off x="1557151" y="2348278"/>
            <a:ext cx="1371616" cy="89553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/>
              <a:t>LUT</a:t>
            </a:r>
            <a:endParaRPr lang="tr-TR" sz="1600" b="1" dirty="0"/>
          </a:p>
        </p:txBody>
      </p:sp>
      <p:sp>
        <p:nvSpPr>
          <p:cNvPr id="16" name="15 Yuvarlatılmış Dikdörtgen"/>
          <p:cNvSpPr/>
          <p:nvPr/>
        </p:nvSpPr>
        <p:spPr>
          <a:xfrm>
            <a:off x="1557151" y="3562724"/>
            <a:ext cx="1371616" cy="89553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>
                <a:solidFill>
                  <a:schemeClr val="tx1"/>
                </a:solidFill>
              </a:rPr>
              <a:t>İBRAHİM</a:t>
            </a:r>
            <a:endParaRPr lang="tr-TR" sz="1600" b="1" dirty="0">
              <a:solidFill>
                <a:schemeClr val="tx1"/>
              </a:solidFill>
            </a:endParaRPr>
          </a:p>
        </p:txBody>
      </p:sp>
      <p:sp>
        <p:nvSpPr>
          <p:cNvPr id="17" name="16 Yuvarlatılmış Dikdörtgen"/>
          <p:cNvSpPr/>
          <p:nvPr/>
        </p:nvSpPr>
        <p:spPr>
          <a:xfrm>
            <a:off x="1557151" y="4848608"/>
            <a:ext cx="1371616" cy="89553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/>
              <a:t>İSMAİL</a:t>
            </a:r>
            <a:endParaRPr lang="tr-TR" sz="1600" b="1" dirty="0"/>
          </a:p>
        </p:txBody>
      </p:sp>
      <p:sp>
        <p:nvSpPr>
          <p:cNvPr id="18" name="17 Yuvarlatılmış Dikdörtgen"/>
          <p:cNvSpPr/>
          <p:nvPr/>
        </p:nvSpPr>
        <p:spPr>
          <a:xfrm>
            <a:off x="3117387" y="2348278"/>
            <a:ext cx="1371616" cy="89553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/>
              <a:t>YAKUP</a:t>
            </a:r>
            <a:endParaRPr lang="tr-TR" sz="1600" b="1" dirty="0"/>
          </a:p>
        </p:txBody>
      </p:sp>
      <p:sp>
        <p:nvSpPr>
          <p:cNvPr id="19" name="18 Yuvarlatılmış Dikdörtgen"/>
          <p:cNvSpPr/>
          <p:nvPr/>
        </p:nvSpPr>
        <p:spPr>
          <a:xfrm>
            <a:off x="3117387" y="3562724"/>
            <a:ext cx="1371616" cy="89553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/>
              <a:t>YUSUF</a:t>
            </a:r>
            <a:endParaRPr lang="tr-TR" sz="1600" b="1" dirty="0"/>
          </a:p>
        </p:txBody>
      </p:sp>
      <p:sp>
        <p:nvSpPr>
          <p:cNvPr id="20" name="19 Yuvarlatılmış Dikdörtgen"/>
          <p:cNvSpPr/>
          <p:nvPr/>
        </p:nvSpPr>
        <p:spPr>
          <a:xfrm>
            <a:off x="3117387" y="4848608"/>
            <a:ext cx="1371616" cy="89553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/>
              <a:t>ŞUAYP</a:t>
            </a:r>
            <a:endParaRPr lang="tr-TR" sz="1600" b="1" dirty="0"/>
          </a:p>
        </p:txBody>
      </p:sp>
      <p:sp>
        <p:nvSpPr>
          <p:cNvPr id="21" name="20 Yuvarlatılmış Dikdörtgen"/>
          <p:cNvSpPr/>
          <p:nvPr/>
        </p:nvSpPr>
        <p:spPr>
          <a:xfrm>
            <a:off x="4709499" y="4848608"/>
            <a:ext cx="1371616" cy="89553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500" b="1" dirty="0" smtClean="0"/>
              <a:t>SÜLEYMAN</a:t>
            </a:r>
            <a:endParaRPr lang="tr-TR" sz="1500" b="1" dirty="0"/>
          </a:p>
        </p:txBody>
      </p:sp>
      <p:sp>
        <p:nvSpPr>
          <p:cNvPr id="22" name="21 Yuvarlatılmış Dikdörtgen"/>
          <p:cNvSpPr/>
          <p:nvPr/>
        </p:nvSpPr>
        <p:spPr>
          <a:xfrm>
            <a:off x="4709499" y="3562724"/>
            <a:ext cx="1371616" cy="89553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>
                <a:solidFill>
                  <a:schemeClr val="tx1"/>
                </a:solidFill>
              </a:rPr>
              <a:t>DAVUT</a:t>
            </a:r>
            <a:endParaRPr lang="tr-TR" sz="1600" b="1" dirty="0">
              <a:solidFill>
                <a:schemeClr val="tx1"/>
              </a:solidFill>
            </a:endParaRPr>
          </a:p>
        </p:txBody>
      </p:sp>
      <p:sp>
        <p:nvSpPr>
          <p:cNvPr id="23" name="22 Yuvarlatılmış Dikdörtgen"/>
          <p:cNvSpPr/>
          <p:nvPr/>
        </p:nvSpPr>
        <p:spPr>
          <a:xfrm>
            <a:off x="4709499" y="2348278"/>
            <a:ext cx="1371616" cy="89553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>
                <a:solidFill>
                  <a:schemeClr val="tx1"/>
                </a:solidFill>
              </a:rPr>
              <a:t>MUSA</a:t>
            </a:r>
            <a:endParaRPr lang="tr-TR" sz="1600" b="1" dirty="0">
              <a:solidFill>
                <a:schemeClr val="tx1"/>
              </a:solidFill>
            </a:endParaRPr>
          </a:p>
        </p:txBody>
      </p:sp>
      <p:sp>
        <p:nvSpPr>
          <p:cNvPr id="24" name="23 Yuvarlatılmış Dikdörtgen"/>
          <p:cNvSpPr/>
          <p:nvPr/>
        </p:nvSpPr>
        <p:spPr>
          <a:xfrm>
            <a:off x="6234207" y="2348278"/>
            <a:ext cx="1371616" cy="89553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/>
              <a:t>ZÜLKİLF</a:t>
            </a:r>
            <a:endParaRPr lang="tr-TR" sz="1600" b="1" dirty="0"/>
          </a:p>
        </p:txBody>
      </p:sp>
      <p:sp>
        <p:nvSpPr>
          <p:cNvPr id="25" name="24 Yuvarlatılmış Dikdörtgen"/>
          <p:cNvSpPr/>
          <p:nvPr/>
        </p:nvSpPr>
        <p:spPr>
          <a:xfrm>
            <a:off x="6234207" y="3562724"/>
            <a:ext cx="1371616" cy="89553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/>
              <a:t>YUNUS</a:t>
            </a:r>
            <a:endParaRPr lang="tr-TR" sz="1600" b="1" dirty="0"/>
          </a:p>
        </p:txBody>
      </p:sp>
      <p:sp>
        <p:nvSpPr>
          <p:cNvPr id="26" name="25 Yuvarlatılmış Dikdörtgen"/>
          <p:cNvSpPr/>
          <p:nvPr/>
        </p:nvSpPr>
        <p:spPr>
          <a:xfrm>
            <a:off x="6234207" y="4848608"/>
            <a:ext cx="1371616" cy="89553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/>
              <a:t>İLYAS</a:t>
            </a:r>
            <a:endParaRPr lang="tr-TR" sz="1600" b="1" dirty="0"/>
          </a:p>
        </p:txBody>
      </p:sp>
      <p:sp>
        <p:nvSpPr>
          <p:cNvPr id="27" name="26 Yuvarlatılmış Dikdörtgen"/>
          <p:cNvSpPr/>
          <p:nvPr/>
        </p:nvSpPr>
        <p:spPr>
          <a:xfrm>
            <a:off x="7746375" y="1205270"/>
            <a:ext cx="1371616" cy="89553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>
                <a:solidFill>
                  <a:schemeClr val="tx1"/>
                </a:solidFill>
              </a:rPr>
              <a:t>ŞİT</a:t>
            </a:r>
            <a:endParaRPr lang="tr-TR" sz="1600" b="1" dirty="0">
              <a:solidFill>
                <a:schemeClr val="tx1"/>
              </a:solidFill>
            </a:endParaRPr>
          </a:p>
        </p:txBody>
      </p:sp>
      <p:sp>
        <p:nvSpPr>
          <p:cNvPr id="28" name="27 Yuvarlatılmış Dikdörtgen"/>
          <p:cNvSpPr/>
          <p:nvPr/>
        </p:nvSpPr>
        <p:spPr>
          <a:xfrm>
            <a:off x="7746375" y="3562724"/>
            <a:ext cx="1371616" cy="89553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/>
              <a:t>YAHYA</a:t>
            </a:r>
            <a:endParaRPr lang="tr-TR" sz="1600" b="1" dirty="0"/>
          </a:p>
        </p:txBody>
      </p:sp>
      <p:sp>
        <p:nvSpPr>
          <p:cNvPr id="29" name="28 Yuvarlatılmış Dikdörtgen"/>
          <p:cNvSpPr/>
          <p:nvPr/>
        </p:nvSpPr>
        <p:spPr>
          <a:xfrm>
            <a:off x="7746375" y="4848608"/>
            <a:ext cx="1371616" cy="89553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>
                <a:solidFill>
                  <a:schemeClr val="tx1"/>
                </a:solidFill>
              </a:rPr>
              <a:t>İSA</a:t>
            </a:r>
            <a:endParaRPr lang="tr-TR" sz="1600" b="1" dirty="0">
              <a:solidFill>
                <a:schemeClr val="tx1"/>
              </a:solidFill>
            </a:endParaRPr>
          </a:p>
        </p:txBody>
      </p:sp>
      <p:sp>
        <p:nvSpPr>
          <p:cNvPr id="30" name="29 Yuvarlatılmış Dikdörtgen"/>
          <p:cNvSpPr/>
          <p:nvPr/>
        </p:nvSpPr>
        <p:spPr>
          <a:xfrm>
            <a:off x="-18276" y="5929330"/>
            <a:ext cx="9126780" cy="7143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>
                <a:solidFill>
                  <a:schemeClr val="tx1"/>
                </a:solidFill>
              </a:rPr>
              <a:t>Hz. MUHAMMED (SAV)</a:t>
            </a:r>
            <a:endParaRPr lang="tr-TR" sz="1600" b="1" dirty="0">
              <a:solidFill>
                <a:schemeClr val="tx1"/>
              </a:solidFill>
            </a:endParaRPr>
          </a:p>
        </p:txBody>
      </p:sp>
      <p:sp>
        <p:nvSpPr>
          <p:cNvPr id="31" name="30 Metin kutusu"/>
          <p:cNvSpPr txBox="1"/>
          <p:nvPr/>
        </p:nvSpPr>
        <p:spPr>
          <a:xfrm>
            <a:off x="7912573" y="6396335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sz="12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tr-TR" sz="1200" dirty="0"/>
          </a:p>
        </p:txBody>
      </p:sp>
      <p:sp>
        <p:nvSpPr>
          <p:cNvPr id="43" name="Metin kutusu 42"/>
          <p:cNvSpPr txBox="1"/>
          <p:nvPr/>
        </p:nvSpPr>
        <p:spPr>
          <a:xfrm>
            <a:off x="479271" y="120527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/>
              <a:t>Hz</a:t>
            </a:r>
            <a:endParaRPr lang="tr-TR" sz="1400" b="1" dirty="0"/>
          </a:p>
        </p:txBody>
      </p:sp>
      <p:sp>
        <p:nvSpPr>
          <p:cNvPr id="44" name="Metin kutusu 43"/>
          <p:cNvSpPr txBox="1"/>
          <p:nvPr/>
        </p:nvSpPr>
        <p:spPr>
          <a:xfrm>
            <a:off x="2026935" y="120527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/>
              <a:t>Hz</a:t>
            </a:r>
            <a:endParaRPr lang="tr-TR" sz="1400" b="1" dirty="0"/>
          </a:p>
        </p:txBody>
      </p:sp>
      <p:sp>
        <p:nvSpPr>
          <p:cNvPr id="45" name="Metin kutusu 44"/>
          <p:cNvSpPr txBox="1"/>
          <p:nvPr/>
        </p:nvSpPr>
        <p:spPr>
          <a:xfrm>
            <a:off x="3587171" y="1205270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/>
              <a:t>Hz.</a:t>
            </a:r>
            <a:endParaRPr lang="tr-TR" sz="1400" b="1" dirty="0"/>
          </a:p>
        </p:txBody>
      </p:sp>
      <p:sp>
        <p:nvSpPr>
          <p:cNvPr id="46" name="Metin kutusu 45"/>
          <p:cNvSpPr txBox="1"/>
          <p:nvPr/>
        </p:nvSpPr>
        <p:spPr>
          <a:xfrm>
            <a:off x="5179283" y="1205270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/>
              <a:t>Hz.</a:t>
            </a:r>
            <a:endParaRPr lang="tr-TR" sz="1400" b="1" dirty="0"/>
          </a:p>
        </p:txBody>
      </p:sp>
      <p:sp>
        <p:nvSpPr>
          <p:cNvPr id="47" name="Metin kutusu 46"/>
          <p:cNvSpPr txBox="1"/>
          <p:nvPr/>
        </p:nvSpPr>
        <p:spPr>
          <a:xfrm>
            <a:off x="6703991" y="120527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/>
              <a:t>Hz</a:t>
            </a:r>
            <a:endParaRPr lang="tr-TR" sz="1400" b="1" dirty="0"/>
          </a:p>
        </p:txBody>
      </p:sp>
      <p:sp>
        <p:nvSpPr>
          <p:cNvPr id="48" name="Metin kutusu 47"/>
          <p:cNvSpPr txBox="1"/>
          <p:nvPr/>
        </p:nvSpPr>
        <p:spPr>
          <a:xfrm>
            <a:off x="8216159" y="1205270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/>
              <a:t>Hz.</a:t>
            </a:r>
            <a:endParaRPr lang="tr-TR" sz="1400" b="1" dirty="0"/>
          </a:p>
        </p:txBody>
      </p:sp>
      <p:sp>
        <p:nvSpPr>
          <p:cNvPr id="49" name="Metin kutusu 48"/>
          <p:cNvSpPr txBox="1"/>
          <p:nvPr/>
        </p:nvSpPr>
        <p:spPr>
          <a:xfrm>
            <a:off x="476190" y="230351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/>
              <a:t>Hz</a:t>
            </a:r>
            <a:endParaRPr lang="tr-TR" sz="1400" b="1" dirty="0"/>
          </a:p>
        </p:txBody>
      </p:sp>
      <p:sp>
        <p:nvSpPr>
          <p:cNvPr id="50" name="Metin kutusu 49"/>
          <p:cNvSpPr txBox="1"/>
          <p:nvPr/>
        </p:nvSpPr>
        <p:spPr>
          <a:xfrm>
            <a:off x="2023854" y="230351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/>
              <a:t>Hz</a:t>
            </a:r>
            <a:endParaRPr lang="tr-TR" sz="1400" b="1" dirty="0"/>
          </a:p>
        </p:txBody>
      </p:sp>
      <p:sp>
        <p:nvSpPr>
          <p:cNvPr id="51" name="Metin kutusu 50"/>
          <p:cNvSpPr txBox="1"/>
          <p:nvPr/>
        </p:nvSpPr>
        <p:spPr>
          <a:xfrm>
            <a:off x="3584090" y="230351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/>
              <a:t>Hz</a:t>
            </a:r>
            <a:endParaRPr lang="tr-TR" sz="1400" b="1" dirty="0"/>
          </a:p>
        </p:txBody>
      </p:sp>
      <p:sp>
        <p:nvSpPr>
          <p:cNvPr id="52" name="Metin kutusu 51"/>
          <p:cNvSpPr txBox="1"/>
          <p:nvPr/>
        </p:nvSpPr>
        <p:spPr>
          <a:xfrm>
            <a:off x="5176202" y="230351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/>
              <a:t>Hz</a:t>
            </a:r>
            <a:endParaRPr lang="tr-TR" sz="1400" b="1" dirty="0"/>
          </a:p>
        </p:txBody>
      </p:sp>
      <p:sp>
        <p:nvSpPr>
          <p:cNvPr id="53" name="Metin kutusu 52"/>
          <p:cNvSpPr txBox="1"/>
          <p:nvPr/>
        </p:nvSpPr>
        <p:spPr>
          <a:xfrm>
            <a:off x="6700910" y="230351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/>
              <a:t>Hz</a:t>
            </a:r>
            <a:endParaRPr lang="tr-TR" sz="1400" b="1" dirty="0"/>
          </a:p>
        </p:txBody>
      </p:sp>
      <p:sp>
        <p:nvSpPr>
          <p:cNvPr id="54" name="Metin kutusu 53"/>
          <p:cNvSpPr txBox="1"/>
          <p:nvPr/>
        </p:nvSpPr>
        <p:spPr>
          <a:xfrm>
            <a:off x="8213078" y="230351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/>
              <a:t>Hz</a:t>
            </a:r>
            <a:endParaRPr lang="tr-TR" sz="1400" b="1" dirty="0"/>
          </a:p>
        </p:txBody>
      </p:sp>
      <p:sp>
        <p:nvSpPr>
          <p:cNvPr id="55" name="Metin kutusu 54"/>
          <p:cNvSpPr txBox="1"/>
          <p:nvPr/>
        </p:nvSpPr>
        <p:spPr>
          <a:xfrm>
            <a:off x="428864" y="3518547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/>
              <a:t>Hz</a:t>
            </a:r>
            <a:endParaRPr lang="tr-TR" sz="1400" b="1" dirty="0"/>
          </a:p>
        </p:txBody>
      </p:sp>
      <p:sp>
        <p:nvSpPr>
          <p:cNvPr id="56" name="Metin kutusu 55"/>
          <p:cNvSpPr txBox="1"/>
          <p:nvPr/>
        </p:nvSpPr>
        <p:spPr>
          <a:xfrm>
            <a:off x="1976528" y="3518547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/>
              <a:t>Hz</a:t>
            </a:r>
            <a:endParaRPr lang="tr-TR" sz="1400" b="1" dirty="0"/>
          </a:p>
        </p:txBody>
      </p:sp>
      <p:sp>
        <p:nvSpPr>
          <p:cNvPr id="57" name="Metin kutusu 56"/>
          <p:cNvSpPr txBox="1"/>
          <p:nvPr/>
        </p:nvSpPr>
        <p:spPr>
          <a:xfrm>
            <a:off x="3536764" y="3518547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/>
              <a:t>Hz</a:t>
            </a:r>
            <a:endParaRPr lang="tr-TR" sz="1400" b="1" dirty="0"/>
          </a:p>
        </p:txBody>
      </p:sp>
      <p:sp>
        <p:nvSpPr>
          <p:cNvPr id="58" name="Metin kutusu 57"/>
          <p:cNvSpPr txBox="1"/>
          <p:nvPr/>
        </p:nvSpPr>
        <p:spPr>
          <a:xfrm>
            <a:off x="5128876" y="3518547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/>
              <a:t>Hz</a:t>
            </a:r>
            <a:endParaRPr lang="tr-TR" sz="1400" b="1" dirty="0"/>
          </a:p>
        </p:txBody>
      </p:sp>
      <p:sp>
        <p:nvSpPr>
          <p:cNvPr id="59" name="Metin kutusu 58"/>
          <p:cNvSpPr txBox="1"/>
          <p:nvPr/>
        </p:nvSpPr>
        <p:spPr>
          <a:xfrm>
            <a:off x="6653584" y="3518547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/>
              <a:t>Hz</a:t>
            </a:r>
            <a:endParaRPr lang="tr-TR" sz="1400" b="1" dirty="0"/>
          </a:p>
        </p:txBody>
      </p:sp>
      <p:sp>
        <p:nvSpPr>
          <p:cNvPr id="60" name="Metin kutusu 59"/>
          <p:cNvSpPr txBox="1"/>
          <p:nvPr/>
        </p:nvSpPr>
        <p:spPr>
          <a:xfrm>
            <a:off x="8165752" y="3518547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/>
              <a:t>Hz</a:t>
            </a:r>
            <a:endParaRPr lang="tr-TR" sz="1400" b="1" dirty="0"/>
          </a:p>
        </p:txBody>
      </p:sp>
      <p:sp>
        <p:nvSpPr>
          <p:cNvPr id="61" name="Metin kutusu 60"/>
          <p:cNvSpPr txBox="1"/>
          <p:nvPr/>
        </p:nvSpPr>
        <p:spPr>
          <a:xfrm>
            <a:off x="476190" y="4824412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/>
              <a:t>Hz</a:t>
            </a:r>
            <a:endParaRPr lang="tr-TR" sz="1400" b="1" dirty="0"/>
          </a:p>
        </p:txBody>
      </p:sp>
      <p:sp>
        <p:nvSpPr>
          <p:cNvPr id="62" name="Metin kutusu 61"/>
          <p:cNvSpPr txBox="1"/>
          <p:nvPr/>
        </p:nvSpPr>
        <p:spPr>
          <a:xfrm>
            <a:off x="2023854" y="4824412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/>
              <a:t>Hz</a:t>
            </a:r>
            <a:endParaRPr lang="tr-TR" sz="1400" b="1" dirty="0"/>
          </a:p>
        </p:txBody>
      </p:sp>
      <p:sp>
        <p:nvSpPr>
          <p:cNvPr id="63" name="Metin kutusu 62"/>
          <p:cNvSpPr txBox="1"/>
          <p:nvPr/>
        </p:nvSpPr>
        <p:spPr>
          <a:xfrm>
            <a:off x="3584090" y="4824412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/>
              <a:t>Hz</a:t>
            </a:r>
            <a:endParaRPr lang="tr-TR" sz="1400" b="1" dirty="0"/>
          </a:p>
        </p:txBody>
      </p:sp>
      <p:sp>
        <p:nvSpPr>
          <p:cNvPr id="64" name="Metin kutusu 63"/>
          <p:cNvSpPr txBox="1"/>
          <p:nvPr/>
        </p:nvSpPr>
        <p:spPr>
          <a:xfrm>
            <a:off x="5176202" y="4824412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/>
              <a:t>Hz</a:t>
            </a:r>
            <a:endParaRPr lang="tr-TR" sz="1400" b="1" dirty="0"/>
          </a:p>
        </p:txBody>
      </p:sp>
      <p:sp>
        <p:nvSpPr>
          <p:cNvPr id="65" name="Metin kutusu 64"/>
          <p:cNvSpPr txBox="1"/>
          <p:nvPr/>
        </p:nvSpPr>
        <p:spPr>
          <a:xfrm>
            <a:off x="6700910" y="4824412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/>
              <a:t>Hz</a:t>
            </a:r>
            <a:endParaRPr lang="tr-TR" sz="1400" b="1" dirty="0"/>
          </a:p>
        </p:txBody>
      </p:sp>
      <p:sp>
        <p:nvSpPr>
          <p:cNvPr id="66" name="Metin kutusu 65"/>
          <p:cNvSpPr txBox="1"/>
          <p:nvPr/>
        </p:nvSpPr>
        <p:spPr>
          <a:xfrm>
            <a:off x="8213078" y="4824412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/>
              <a:t>Hz</a:t>
            </a:r>
            <a:endParaRPr lang="tr-TR" sz="1400" b="1" dirty="0"/>
          </a:p>
        </p:txBody>
      </p:sp>
      <p:sp>
        <p:nvSpPr>
          <p:cNvPr id="67" name="4 Yatay Kaydırma"/>
          <p:cNvSpPr/>
          <p:nvPr/>
        </p:nvSpPr>
        <p:spPr>
          <a:xfrm>
            <a:off x="0" y="560492"/>
            <a:ext cx="9144000" cy="644778"/>
          </a:xfrm>
          <a:prstGeom prst="horizontalScrol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solidFill>
                  <a:schemeClr val="tx1"/>
                </a:solidFill>
              </a:rPr>
              <a:t>Kur’an-ı Kerim’de Adı Geçen 25 Peygamber</a:t>
            </a:r>
            <a:endParaRPr lang="tr-TR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Yuvarlatılmış Dikdörtgen"/>
          <p:cNvSpPr/>
          <p:nvPr/>
        </p:nvSpPr>
        <p:spPr>
          <a:xfrm>
            <a:off x="560379" y="1162980"/>
            <a:ext cx="7535760" cy="78581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PEKİ NİÇİN PEYGAMBERLERE İNANIRIZ?</a:t>
            </a:r>
            <a:endParaRPr lang="tr-TR" sz="28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538675" y="187918"/>
            <a:ext cx="8748464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1.PEYGAMBER VE PEYGAMBERLERE İMAN</a:t>
            </a:r>
          </a:p>
        </p:txBody>
      </p:sp>
      <p:graphicFrame>
        <p:nvGraphicFramePr>
          <p:cNvPr id="14" name="13 Diyagram"/>
          <p:cNvGraphicFramePr/>
          <p:nvPr/>
        </p:nvGraphicFramePr>
        <p:xfrm>
          <a:off x="857224" y="2214554"/>
          <a:ext cx="6643734" cy="4349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Graphic spid="1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dini-resim2.jpg"/>
          <p:cNvPicPr>
            <a:picLocks noChangeAspect="1"/>
          </p:cNvPicPr>
          <p:nvPr/>
        </p:nvPicPr>
        <p:blipFill rotWithShape="1">
          <a:blip r:embed="rId2" cstate="print"/>
          <a:srcRect b="5424"/>
          <a:stretch/>
        </p:blipFill>
        <p:spPr>
          <a:xfrm>
            <a:off x="5076056" y="906787"/>
            <a:ext cx="3959993" cy="57150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3 Metin kutusu"/>
          <p:cNvSpPr txBox="1"/>
          <p:nvPr/>
        </p:nvSpPr>
        <p:spPr>
          <a:xfrm>
            <a:off x="395536" y="214289"/>
            <a:ext cx="8496944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1.PEYGAMBER VE PEYGAMBERLERE İMAN</a:t>
            </a:r>
          </a:p>
        </p:txBody>
      </p:sp>
      <p:sp>
        <p:nvSpPr>
          <p:cNvPr id="5" name="4 Yuvarlatılmış Dikdörtgen"/>
          <p:cNvSpPr/>
          <p:nvPr/>
        </p:nvSpPr>
        <p:spPr>
          <a:xfrm>
            <a:off x="107504" y="906787"/>
            <a:ext cx="4680520" cy="5715016"/>
          </a:xfrm>
          <a:prstGeom prst="roundRect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İslam’da inanç esaslarından biri de peygamberlere inanmaktır. </a:t>
            </a:r>
          </a:p>
          <a:p>
            <a:r>
              <a:rPr lang="tr-TR" sz="32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Allah’ın sözlerini bizlere ulaştıran peygamberlere inanmak, Allah’a imanın gereğidir.</a:t>
            </a:r>
            <a:endParaRPr lang="tr-TR" sz="3200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127943" y="106760"/>
            <a:ext cx="8874732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r-TR" sz="2400" b="1" dirty="0">
                <a:solidFill>
                  <a:srgbClr val="FF0000"/>
                </a:solidFill>
              </a:rPr>
              <a:t>1.PEYGAMBER VE PEYGAMBERLERE </a:t>
            </a:r>
            <a:r>
              <a:rPr lang="tr-TR" sz="2400" b="1" dirty="0" smtClean="0">
                <a:solidFill>
                  <a:srgbClr val="FF0000"/>
                </a:solidFill>
              </a:rPr>
              <a:t>İMAN</a:t>
            </a:r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6" name="3 Yuvarlatılmış Dikdörtgen"/>
          <p:cNvSpPr/>
          <p:nvPr/>
        </p:nvSpPr>
        <p:spPr>
          <a:xfrm>
            <a:off x="-1" y="2299518"/>
            <a:ext cx="9112769" cy="1149227"/>
          </a:xfrm>
          <a:prstGeom prst="roundRect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Allah her topluma peygamber göndermiştir. Bir ayette, “Her ümmetin (toplumun) bir  peygamberi (Resulü) vardır…” diye buyrulmuştur.</a:t>
            </a:r>
          </a:p>
          <a:p>
            <a:r>
              <a:rPr lang="tr-TR" sz="28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			 </a:t>
            </a:r>
            <a:r>
              <a:rPr lang="tr-TR" sz="16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(Yunus suresi 47. ayet)</a:t>
            </a:r>
            <a:endParaRPr lang="tr-TR" sz="1600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1 Metin kutusu"/>
          <p:cNvSpPr txBox="1"/>
          <p:nvPr/>
        </p:nvSpPr>
        <p:spPr>
          <a:xfrm>
            <a:off x="82208" y="692696"/>
            <a:ext cx="906836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2400" b="1" dirty="0" smtClean="0"/>
              <a:t>Kur’an’da Peygamberlerle İlgili Ayetlerden Örnekler</a:t>
            </a:r>
            <a:endParaRPr lang="tr-TR" sz="2400" b="1" dirty="0"/>
          </a:p>
        </p:txBody>
      </p:sp>
      <p:sp>
        <p:nvSpPr>
          <p:cNvPr id="7" name="Tek Köşesi Yuvarlatılmış Dikdörtgen 6"/>
          <p:cNvSpPr/>
          <p:nvPr/>
        </p:nvSpPr>
        <p:spPr>
          <a:xfrm>
            <a:off x="0" y="3760206"/>
            <a:ext cx="9112769" cy="1030254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AE" sz="2000" dirty="0">
                <a:solidFill>
                  <a:schemeClr val="tx1"/>
                </a:solidFill>
              </a:rPr>
              <a:t>مَّا كَانَ مُحَمَّدٌ أَبَا أَحَدٍ مِّن رِّجَالِكُمْ </a:t>
            </a:r>
            <a:r>
              <a:rPr lang="ar-AE" sz="2000" dirty="0" smtClean="0">
                <a:solidFill>
                  <a:schemeClr val="tx1"/>
                </a:solidFill>
              </a:rPr>
              <a:t>وَلَكِن</a:t>
            </a:r>
            <a:r>
              <a:rPr lang="tr-TR" sz="2000" dirty="0" smtClean="0">
                <a:solidFill>
                  <a:schemeClr val="tx1"/>
                </a:solidFill>
              </a:rPr>
              <a:t>  </a:t>
            </a:r>
            <a:r>
              <a:rPr lang="ar-AE" sz="2000" dirty="0" smtClean="0">
                <a:solidFill>
                  <a:schemeClr val="tx1"/>
                </a:solidFill>
              </a:rPr>
              <a:t> </a:t>
            </a:r>
            <a:r>
              <a:rPr lang="ar-AE" sz="2000" dirty="0">
                <a:solidFill>
                  <a:schemeClr val="tx1"/>
                </a:solidFill>
              </a:rPr>
              <a:t>رَّسُولَ اللَّهِ وَخَاتَمَ النَّبِيِّينَ وَكَانَ اللَّهُ بِكُلِّ شَيْءٍ </a:t>
            </a:r>
            <a:r>
              <a:rPr lang="ar-AE" sz="2000" dirty="0" smtClean="0">
                <a:solidFill>
                  <a:schemeClr val="tx1"/>
                </a:solidFill>
              </a:rPr>
              <a:t>عَلِيمًا</a:t>
            </a:r>
            <a:endParaRPr lang="ar-AE" sz="2000" dirty="0">
              <a:solidFill>
                <a:schemeClr val="tx1"/>
              </a:solidFill>
              <a:effectLst/>
            </a:endParaRPr>
          </a:p>
        </p:txBody>
      </p:sp>
      <p:sp>
        <p:nvSpPr>
          <p:cNvPr id="8" name="4 Dikdörtgen"/>
          <p:cNvSpPr/>
          <p:nvPr/>
        </p:nvSpPr>
        <p:spPr>
          <a:xfrm>
            <a:off x="0" y="4770988"/>
            <a:ext cx="9115991" cy="1528720"/>
          </a:xfrm>
          <a:prstGeom prst="rect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Yüce Allah, ilk peygamber Hz. Âdem’den son peygamber Hz. Muhammed’e kadar çok sayıda peygamber görevlendirmiştir. Onun son peygamber olduğu </a:t>
            </a:r>
            <a:r>
              <a:rPr lang="tr-TR" sz="2000" b="1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Ahzâb</a:t>
            </a:r>
            <a:r>
              <a:rPr lang="tr-TR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suresinin 40. ayetinde şöyle bildirilmiştir: “… </a:t>
            </a:r>
          </a:p>
          <a:p>
            <a:r>
              <a:rPr lang="tr-TR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 (Muhammed), Allah’ın Resulü ve nebilerin sonuncusudur. Allah, her şeyi hakkıyla bilendir.    </a:t>
            </a:r>
            <a:endParaRPr lang="tr-TR" sz="2000" dirty="0">
              <a:solidFill>
                <a:schemeClr val="tx1"/>
              </a:solidFill>
            </a:endParaRPr>
          </a:p>
        </p:txBody>
      </p:sp>
      <p:sp>
        <p:nvSpPr>
          <p:cNvPr id="9" name="Tek Köşesi Yuvarlatılmış Dikdörtgen 8"/>
          <p:cNvSpPr/>
          <p:nvPr/>
        </p:nvSpPr>
        <p:spPr>
          <a:xfrm>
            <a:off x="31231" y="1286121"/>
            <a:ext cx="9112769" cy="1030254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AE" sz="2000">
                <a:solidFill>
                  <a:schemeClr val="tx1"/>
                </a:solidFill>
              </a:rPr>
              <a:t>وَلِكُلِّ أُمَّةٍ رَّسُولٌ فَإِذَا جَاء رَسُولُهُمْ قُضِيَ بَيْنَهُم بِالْقِسْطِ وَهُمْ لاَ يُظْلَمُونَ</a:t>
            </a:r>
            <a:r>
              <a:rPr lang="tr-TR" sz="2000">
                <a:solidFill>
                  <a:schemeClr val="tx1"/>
                </a:solidFill>
              </a:rPr>
              <a:t> </a:t>
            </a:r>
            <a:endParaRPr lang="tr-T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0260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971600" y="188640"/>
            <a:ext cx="7762061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1.PEYGAMBER VE PEYGAMBERLERE İMAN</a:t>
            </a:r>
            <a:endParaRPr lang="tr-TR" sz="2800" dirty="0" smtClean="0"/>
          </a:p>
        </p:txBody>
      </p:sp>
      <p:pic>
        <p:nvPicPr>
          <p:cNvPr id="3" name="2 Resim" descr="b-74782-dini_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1401344"/>
            <a:ext cx="3571868" cy="5017190"/>
          </a:xfrm>
          <a:prstGeom prst="hear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6350" stA="50000" endA="300" endPos="55500" dist="50800" dir="5400000" sy="-100000" algn="bl" rotWithShape="0"/>
          </a:effectLst>
        </p:spPr>
      </p:pic>
      <p:sp>
        <p:nvSpPr>
          <p:cNvPr id="5" name="4 Yuvarlatılmış Dikdörtgen"/>
          <p:cNvSpPr/>
          <p:nvPr/>
        </p:nvSpPr>
        <p:spPr>
          <a:xfrm>
            <a:off x="179512" y="1268760"/>
            <a:ext cx="5256584" cy="502118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b="1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Peygamberlere inanan, onların Allah tarafından seçildiğini ve insanlara rehberlik yapmak</a:t>
            </a:r>
          </a:p>
          <a:p>
            <a:r>
              <a:rPr lang="tr-TR" sz="2400" b="1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için gönderildiğini kabul eder. </a:t>
            </a:r>
          </a:p>
          <a:p>
            <a:r>
              <a:rPr lang="tr-TR" sz="2400" b="1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Onların getirdiği mesajlar doğrultusunda yaşamaya</a:t>
            </a:r>
          </a:p>
          <a:p>
            <a:r>
              <a:rPr lang="tr-TR" sz="2400" b="1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çalışır. Söz ve davranışlarında onları örnek alır.</a:t>
            </a:r>
          </a:p>
          <a:p>
            <a:endParaRPr lang="tr-T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899592" y="149092"/>
            <a:ext cx="641951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1.PEYGAMBER VE PEYGAMBERLERE İMAN</a:t>
            </a:r>
          </a:p>
          <a:p>
            <a:endParaRPr lang="tr-TR" sz="2800" dirty="0" smtClean="0">
              <a:solidFill>
                <a:srgbClr val="FF0000"/>
              </a:solidFill>
            </a:endParaRPr>
          </a:p>
          <a:p>
            <a:endParaRPr lang="tr-TR" sz="2800" dirty="0" smtClean="0"/>
          </a:p>
          <a:p>
            <a:endParaRPr lang="tr-TR" sz="2800" dirty="0"/>
          </a:p>
        </p:txBody>
      </p:sp>
      <p:sp>
        <p:nvSpPr>
          <p:cNvPr id="3" name="2 Yuvarlatılmış Dikdörtgen"/>
          <p:cNvSpPr/>
          <p:nvPr/>
        </p:nvSpPr>
        <p:spPr>
          <a:xfrm>
            <a:off x="285720" y="1214422"/>
            <a:ext cx="8572528" cy="2500330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İnsanlardan birinin peygamber olarak seçilmesi; vahyin anlaşılması, kabul edilmesi ve uygulanmasında büyük kolaylıklar sağlamıştır</a:t>
            </a:r>
            <a:r>
              <a:rPr lang="tr-TR" sz="32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endParaRPr lang="tr-TR" sz="3200" dirty="0">
              <a:solidFill>
                <a:schemeClr val="tx1"/>
              </a:solidFill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285720" y="3861048"/>
            <a:ext cx="8572528" cy="2500330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Peygamberler, yaşadıkları toplumu her bakımdan çok iyi tanıdıkları için insanların sorunlarına doğru çözüm getirmiş ve insanlara önderlik etmişlerdir. Böylelikle onlar, vahyin uygulanmasında örnek olmuşlardır.</a:t>
            </a:r>
          </a:p>
          <a:p>
            <a:pPr algn="ctr"/>
            <a:endParaRPr lang="tr-TR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611560" y="233914"/>
            <a:ext cx="8532440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1.PEYGAMBER VE PEYGAMBERLERE İMAN</a:t>
            </a:r>
          </a:p>
        </p:txBody>
      </p:sp>
      <p:sp>
        <p:nvSpPr>
          <p:cNvPr id="3" name="2 Akış Çizelgesi: Delikli Teyp"/>
          <p:cNvSpPr/>
          <p:nvPr/>
        </p:nvSpPr>
        <p:spPr>
          <a:xfrm>
            <a:off x="2195736" y="2285992"/>
            <a:ext cx="4176464" cy="2428892"/>
          </a:xfrm>
          <a:prstGeom prst="flowChartPunchedTap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 smtClean="0">
                <a:solidFill>
                  <a:srgbClr val="7030A0"/>
                </a:solidFill>
                <a:hlinkClick r:id="rId2" action="ppaction://hlinkfile"/>
              </a:rPr>
              <a:t>Peygamberlerin Ortak Özellikleri</a:t>
            </a:r>
            <a:endParaRPr lang="tr-TR" sz="3600" dirty="0">
              <a:solidFill>
                <a:srgbClr val="7030A0"/>
              </a:solidFill>
            </a:endParaRPr>
          </a:p>
        </p:txBody>
      </p:sp>
      <p:cxnSp>
        <p:nvCxnSpPr>
          <p:cNvPr id="8" name="7 Düz Ok Bağlayıcısı"/>
          <p:cNvCxnSpPr/>
          <p:nvPr/>
        </p:nvCxnSpPr>
        <p:spPr>
          <a:xfrm flipV="1">
            <a:off x="5786446" y="2071678"/>
            <a:ext cx="785818" cy="42862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Düz Ok Bağlayıcısı"/>
          <p:cNvCxnSpPr/>
          <p:nvPr/>
        </p:nvCxnSpPr>
        <p:spPr>
          <a:xfrm>
            <a:off x="5715008" y="4357694"/>
            <a:ext cx="785818" cy="7143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Düz Ok Bağlayıcısı"/>
          <p:cNvCxnSpPr>
            <a:endCxn id="21" idx="2"/>
          </p:cNvCxnSpPr>
          <p:nvPr/>
        </p:nvCxnSpPr>
        <p:spPr>
          <a:xfrm rot="10800000">
            <a:off x="1964530" y="2428868"/>
            <a:ext cx="750083" cy="28575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Ok Bağlayıcısı"/>
          <p:cNvCxnSpPr>
            <a:endCxn id="20" idx="0"/>
          </p:cNvCxnSpPr>
          <p:nvPr/>
        </p:nvCxnSpPr>
        <p:spPr>
          <a:xfrm rot="10800000" flipV="1">
            <a:off x="1571588" y="4572008"/>
            <a:ext cx="1143024" cy="7143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Düz Ok Bağlayıcısı"/>
          <p:cNvCxnSpPr>
            <a:stCxn id="3" idx="2"/>
          </p:cNvCxnSpPr>
          <p:nvPr/>
        </p:nvCxnSpPr>
        <p:spPr>
          <a:xfrm flipH="1">
            <a:off x="4214814" y="4471995"/>
            <a:ext cx="69154" cy="95727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Yuvarlatılmış Dikdörtgen"/>
          <p:cNvSpPr/>
          <p:nvPr/>
        </p:nvSpPr>
        <p:spPr>
          <a:xfrm>
            <a:off x="6572264" y="1285860"/>
            <a:ext cx="2571736" cy="121444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solidFill>
                  <a:srgbClr val="0070C0"/>
                </a:solidFill>
              </a:rPr>
              <a:t>Emanet:</a:t>
            </a:r>
            <a:r>
              <a:rPr lang="tr-TR" sz="2400" dirty="0" smtClean="0">
                <a:solidFill>
                  <a:srgbClr val="0070C0"/>
                </a:solidFill>
              </a:rPr>
              <a:t>Güvenilir olmak</a:t>
            </a:r>
          </a:p>
          <a:p>
            <a:pPr algn="ctr"/>
            <a:endParaRPr lang="tr-TR" sz="2400" dirty="0"/>
          </a:p>
        </p:txBody>
      </p:sp>
      <p:sp>
        <p:nvSpPr>
          <p:cNvPr id="18" name="17 Yuvarlatılmış Dikdörtgen"/>
          <p:cNvSpPr/>
          <p:nvPr/>
        </p:nvSpPr>
        <p:spPr>
          <a:xfrm>
            <a:off x="6572264" y="4786322"/>
            <a:ext cx="2571736" cy="164307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2400" b="1" dirty="0" smtClean="0">
              <a:solidFill>
                <a:srgbClr val="0070C0"/>
              </a:solidFill>
            </a:endParaRPr>
          </a:p>
          <a:p>
            <a:pPr algn="ctr"/>
            <a:r>
              <a:rPr lang="tr-TR" sz="2400" b="1" dirty="0" smtClean="0">
                <a:solidFill>
                  <a:srgbClr val="0070C0"/>
                </a:solidFill>
              </a:rPr>
              <a:t>İsmet</a:t>
            </a:r>
            <a:r>
              <a:rPr lang="tr-TR" sz="2400" dirty="0" smtClean="0">
                <a:solidFill>
                  <a:srgbClr val="0070C0"/>
                </a:solidFill>
              </a:rPr>
              <a:t>: Günah işlemekten korunmuş olmak</a:t>
            </a:r>
          </a:p>
          <a:p>
            <a:pPr algn="ctr"/>
            <a:endParaRPr lang="tr-TR" sz="2400" dirty="0"/>
          </a:p>
        </p:txBody>
      </p:sp>
      <p:sp>
        <p:nvSpPr>
          <p:cNvPr id="19" name="18 Yuvarlatılmış Dikdörtgen"/>
          <p:cNvSpPr/>
          <p:nvPr/>
        </p:nvSpPr>
        <p:spPr>
          <a:xfrm>
            <a:off x="3071802" y="5500702"/>
            <a:ext cx="2571736" cy="857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2400" b="1" dirty="0" smtClean="0">
              <a:solidFill>
                <a:srgbClr val="0070C0"/>
              </a:solidFill>
            </a:endParaRPr>
          </a:p>
          <a:p>
            <a:pPr algn="ctr"/>
            <a:r>
              <a:rPr lang="tr-TR" sz="2400" b="1" dirty="0" smtClean="0">
                <a:solidFill>
                  <a:srgbClr val="0070C0"/>
                </a:solidFill>
              </a:rPr>
              <a:t>Sıdk: </a:t>
            </a:r>
            <a:r>
              <a:rPr lang="tr-TR" sz="2400" dirty="0" smtClean="0">
                <a:solidFill>
                  <a:srgbClr val="0070C0"/>
                </a:solidFill>
              </a:rPr>
              <a:t>Doğru olmak</a:t>
            </a:r>
          </a:p>
          <a:p>
            <a:pPr algn="ctr"/>
            <a:endParaRPr lang="tr-TR" sz="2400" dirty="0"/>
          </a:p>
        </p:txBody>
      </p:sp>
      <p:sp>
        <p:nvSpPr>
          <p:cNvPr id="20" name="19 Yuvarlatılmış Dikdörtgen"/>
          <p:cNvSpPr/>
          <p:nvPr/>
        </p:nvSpPr>
        <p:spPr>
          <a:xfrm>
            <a:off x="285720" y="5286388"/>
            <a:ext cx="2571736" cy="12858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err="1" smtClean="0">
                <a:solidFill>
                  <a:srgbClr val="0070C0"/>
                </a:solidFill>
              </a:rPr>
              <a:t>Fetanet</a:t>
            </a:r>
            <a:r>
              <a:rPr lang="tr-TR" sz="2400" b="1" dirty="0" smtClean="0">
                <a:solidFill>
                  <a:srgbClr val="0070C0"/>
                </a:solidFill>
              </a:rPr>
              <a:t>: </a:t>
            </a:r>
            <a:r>
              <a:rPr lang="tr-TR" sz="2400" dirty="0" smtClean="0">
                <a:solidFill>
                  <a:srgbClr val="0070C0"/>
                </a:solidFill>
              </a:rPr>
              <a:t>Akıllı ve zeki olmak</a:t>
            </a:r>
          </a:p>
          <a:p>
            <a:pPr algn="ctr"/>
            <a:endParaRPr lang="tr-TR" sz="2400" dirty="0"/>
          </a:p>
        </p:txBody>
      </p:sp>
      <p:sp>
        <p:nvSpPr>
          <p:cNvPr id="21" name="20 Yuvarlatılmış Dikdörtgen"/>
          <p:cNvSpPr/>
          <p:nvPr/>
        </p:nvSpPr>
        <p:spPr>
          <a:xfrm>
            <a:off x="0" y="1071546"/>
            <a:ext cx="3929058" cy="135732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rgbClr val="0070C0"/>
                </a:solidFill>
              </a:rPr>
              <a:t>Tebliğ:  </a:t>
            </a:r>
            <a:r>
              <a:rPr lang="tr-TR" dirty="0" smtClean="0">
                <a:solidFill>
                  <a:srgbClr val="0070C0"/>
                </a:solidFill>
              </a:rPr>
              <a:t>Allah’tan aldığı mesajları olduğu gibi insanlara bildirmek</a:t>
            </a:r>
          </a:p>
          <a:p>
            <a:pPr algn="ctr"/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5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33</TotalTime>
  <Words>420</Words>
  <Application>Microsoft Office PowerPoint</Application>
  <PresentationFormat>Ekran Gösterisi (4:3)</PresentationFormat>
  <Paragraphs>104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Calibri</vt:lpstr>
      <vt:lpstr>Comic Sans MS</vt:lpstr>
      <vt:lpstr>Franklin Gothic Book</vt:lpstr>
      <vt:lpstr>Franklin Gothic Medium</vt:lpstr>
      <vt:lpstr>Tahoma</vt:lpstr>
      <vt:lpstr>Wingdings 2</vt:lpstr>
      <vt:lpstr>Gezinti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SarilarinSulo</dc:creator>
  <cp:lastModifiedBy>ronaldinho424</cp:lastModifiedBy>
  <cp:revision>18</cp:revision>
  <dcterms:created xsi:type="dcterms:W3CDTF">2018-11-16T10:46:30Z</dcterms:created>
  <dcterms:modified xsi:type="dcterms:W3CDTF">2018-11-25T22:13:32Z</dcterms:modified>
</cp:coreProperties>
</file>